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4"/>
  </p:notesMasterIdLst>
  <p:sldIdLst>
    <p:sldId id="260" r:id="rId2"/>
    <p:sldId id="262" r:id="rId3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2EDA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28" autoAdjust="0"/>
    <p:restoredTop sz="95944" autoAdjust="0"/>
  </p:normalViewPr>
  <p:slideViewPr>
    <p:cSldViewPr>
      <p:cViewPr>
        <p:scale>
          <a:sx n="71" d="100"/>
          <a:sy n="71" d="100"/>
        </p:scale>
        <p:origin x="-1566" y="-24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5E5D6-6AB6-4C2F-B4A2-C4398A22935E}" type="datetimeFigureOut">
              <a:rPr lang="ru-RU" smtClean="0"/>
              <a:pPr/>
              <a:t>29.06.2015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1C68A-F5AE-4E90-8BDF-865C8B6594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1C68A-F5AE-4E90-8BDF-865C8B6594E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1C68A-F5AE-4E90-8BDF-865C8B6594E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38F3-0795-41CB-B34B-FA911556C2DC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A6B9-AC96-42C1-8B95-F9ABAE2FC88C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AB0E9-DC54-4309-8CFB-6338AA41B887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EB2F-B2D7-4C81-A658-FEDAE0BA8E5C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B0B0-F2DA-434E-950A-A1B45E210E02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4008-4428-4FEC-907F-602693AC424F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9A37-0061-4525-BE2A-FCD86961B763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D60E-7D15-45D2-ADEF-393982431428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DA8-DE3E-4B73-A8DD-C7BC15D4C899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91B1-85B6-4369-87EA-810DCCDC4092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355E-B728-4EB4-B7E2-0FB8ED54A88F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397BB-1F20-4FB9-9DD8-CEE0FFB4FE63}" type="datetime1">
              <a:rPr lang="ru-RU" smtClean="0"/>
              <a:pPr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7BF07-1A94-489D-A8E3-EFCA7004D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67842" cy="620688"/>
          </a:xfrm>
          <a:ln w="12700">
            <a:noFill/>
          </a:ln>
        </p:spPr>
        <p:txBody>
          <a:bodyPr>
            <a:noAutofit/>
          </a:bodyPr>
          <a:lstStyle/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Схема  технологического присоединения  энергопринимающих устройств потребителей электрической энергии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(с максимальной мощностью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150 кВт,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 учетом ранее присоединенных энергопринимающих устройств)*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472" y="548680"/>
            <a:ext cx="3895272" cy="504056"/>
          </a:xfrm>
          <a:prstGeom prst="roundRect">
            <a:avLst>
              <a:gd name="adj" fmla="val 0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Подача заявки  и прилагаемых документов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85048" y="548680"/>
            <a:ext cx="4320480" cy="880056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Рассмотрение заявки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сетевой организацией, определение технической возможности присоединения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81628" y="1412776"/>
            <a:ext cx="4320480" cy="1230406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Подготовка  и направление заявителю проекта договора и технических условий 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(направление заявителю в течение 15 дней  со дня получения заявки)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Технические условия, являются приложением к договору об осуществлении ТП, содержат подробные требования к работам, выполненным как заявителем, так и сетевой организацией 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38092" y="2500306"/>
            <a:ext cx="3823834" cy="143788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Заявитель даёт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согласие/мотивированный отказ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(в течение 30 дней  со дня получения проекта договора и технических условий, подписанных сетевой организацией) 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Если заявитель не направляет подписанный проект договора либо мотивированный отказ от его подписания, то поданная этим заявителем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заявка аннулируется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(не ранее чем через 60 дней со дня получения заявителем подписанного сетевой организацией проекта договора и технических условий)</a:t>
            </a: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 flipH="1">
            <a:off x="5381628" y="3714752"/>
            <a:ext cx="4323900" cy="868656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Исполнение сетевой организацией мероприятий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предусмотренных договором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" name="Прямоугольник 235"/>
          <p:cNvSpPr/>
          <p:nvPr/>
        </p:nvSpPr>
        <p:spPr>
          <a:xfrm>
            <a:off x="5381628" y="5085184"/>
            <a:ext cx="4323900" cy="1080120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Осуществление сетевой организацией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фактического присоединения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объектов заявителя к электрическим сетям, оформление акта о ТП, акта разграничения балансовой принадлежности, акта разграничения эксплуатационной ответственности, акта согласования технологической и (или) аварийной брони</a:t>
            </a:r>
          </a:p>
        </p:txBody>
      </p:sp>
      <p:sp>
        <p:nvSpPr>
          <p:cNvPr id="116" name="Скругленный прямоугольник 115"/>
          <p:cNvSpPr/>
          <p:nvPr/>
        </p:nvSpPr>
        <p:spPr>
          <a:xfrm>
            <a:off x="200472" y="1196752"/>
            <a:ext cx="3823834" cy="792088"/>
          </a:xfrm>
          <a:prstGeom prst="roundRect">
            <a:avLst>
              <a:gd name="adj" fmla="val 1368"/>
            </a:avLst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проекта договора и технических условий</a:t>
            </a:r>
          </a:p>
        </p:txBody>
      </p:sp>
      <p:sp>
        <p:nvSpPr>
          <p:cNvPr id="193" name="Прямоугольник 192"/>
          <p:cNvSpPr/>
          <p:nvPr/>
        </p:nvSpPr>
        <p:spPr>
          <a:xfrm>
            <a:off x="5385048" y="2857496"/>
            <a:ext cx="4320480" cy="857256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сетевой организацией подписанного договора либо мотивированного отказа</a:t>
            </a:r>
          </a:p>
        </p:txBody>
      </p:sp>
      <p:sp>
        <p:nvSpPr>
          <p:cNvPr id="225" name="Прямоугольник 224"/>
          <p:cNvSpPr/>
          <p:nvPr/>
        </p:nvSpPr>
        <p:spPr>
          <a:xfrm>
            <a:off x="238092" y="4365104"/>
            <a:ext cx="3895272" cy="1728192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Исполнение заявителем мероприятий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предусмотренных договором,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 уведомление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сетевой организации о выполнении со своей стороны технических условий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Получение разрешения уполномоченного федерального органа исполнительной власти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 энергетическому надзору на допуск в эксплуатацию объектов заявителя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(в случаях предусмотренных законодательством)</a:t>
            </a: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трелка вниз 42"/>
          <p:cNvSpPr/>
          <p:nvPr/>
        </p:nvSpPr>
        <p:spPr>
          <a:xfrm rot="16774748">
            <a:off x="4415220" y="2670636"/>
            <a:ext cx="643512" cy="1008112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дней</a:t>
            </a:r>
          </a:p>
        </p:txBody>
      </p:sp>
      <p:sp>
        <p:nvSpPr>
          <p:cNvPr id="44" name="Стрелка вниз 43"/>
          <p:cNvSpPr/>
          <p:nvPr/>
        </p:nvSpPr>
        <p:spPr>
          <a:xfrm rot="5774783">
            <a:off x="4376936" y="1124744"/>
            <a:ext cx="648072" cy="108012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 дней</a:t>
            </a:r>
          </a:p>
        </p:txBody>
      </p:sp>
      <p:sp>
        <p:nvSpPr>
          <p:cNvPr id="26" name="Стрелка вниз 25"/>
          <p:cNvSpPr/>
          <p:nvPr/>
        </p:nvSpPr>
        <p:spPr>
          <a:xfrm>
            <a:off x="1856656" y="2060848"/>
            <a:ext cx="864096" cy="360040"/>
          </a:xfrm>
          <a:prstGeom prst="downArrow">
            <a:avLst>
              <a:gd name="adj1" fmla="val 50000"/>
              <a:gd name="adj2" fmla="val 41153"/>
            </a:avLst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 rot="14706945" flipH="1">
            <a:off x="4412940" y="4113076"/>
            <a:ext cx="720080" cy="1080120"/>
          </a:xfrm>
          <a:prstGeom prst="down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1 года</a:t>
            </a:r>
          </a:p>
        </p:txBody>
      </p:sp>
      <p:sp>
        <p:nvSpPr>
          <p:cNvPr id="32" name="Стрелка вниз 31"/>
          <p:cNvSpPr/>
          <p:nvPr/>
        </p:nvSpPr>
        <p:spPr>
          <a:xfrm>
            <a:off x="7113240" y="4653136"/>
            <a:ext cx="697280" cy="432048"/>
          </a:xfrm>
          <a:prstGeom prst="downArrow">
            <a:avLst>
              <a:gd name="adj1" fmla="val 50000"/>
              <a:gd name="adj2" fmla="val 58353"/>
            </a:avLst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1856656" y="4005064"/>
            <a:ext cx="864096" cy="288032"/>
          </a:xfrm>
          <a:prstGeom prst="downArrow">
            <a:avLst>
              <a:gd name="adj1" fmla="val 50000"/>
              <a:gd name="adj2" fmla="val 36231"/>
            </a:avLst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4232920" y="476672"/>
            <a:ext cx="1080120" cy="576064"/>
          </a:xfrm>
          <a:prstGeom prst="rightArrow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0472" y="6237312"/>
            <a:ext cx="9505056" cy="477836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Bef>
                <a:spcPct val="0"/>
              </a:spcBef>
            </a:pP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*В соответствии с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Правилами технологического присоединения энергопринимающих устройств потребителей электрической энергии, объектов по производству электрической энергии, а также объектов электросетевого хозяйства, принадлежащих сетевым организациям и иным лицам, к электрическим сетям, утвержденными  постановлением Правительства Российской Федерации от 27 декабря 2004 г. № 861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985448" y="188640"/>
            <a:ext cx="7200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Схема 2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985448" y="191446"/>
            <a:ext cx="773098" cy="31146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 1</a:t>
            </a:r>
          </a:p>
        </p:txBody>
      </p:sp>
      <p:sp>
        <p:nvSpPr>
          <p:cNvPr id="25" name="5-конечная звезда 24"/>
          <p:cNvSpPr/>
          <p:nvPr/>
        </p:nvSpPr>
        <p:spPr>
          <a:xfrm>
            <a:off x="309530" y="642918"/>
            <a:ext cx="142876" cy="142876"/>
          </a:xfrm>
          <a:prstGeom prst="star5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72" y="5357825"/>
            <a:ext cx="644652" cy="685533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76066" cy="277282"/>
          </a:xfrm>
          <a:prstGeom prst="rect">
            <a:avLst/>
          </a:prstGeom>
          <a:noFill/>
        </p:spPr>
      </p:pic>
      <p:sp>
        <p:nvSpPr>
          <p:cNvPr id="3" name="Litebulb"/>
          <p:cNvSpPr>
            <a:spLocks noEditPoints="1" noChangeArrowheads="1"/>
          </p:cNvSpPr>
          <p:nvPr/>
        </p:nvSpPr>
        <p:spPr bwMode="auto">
          <a:xfrm>
            <a:off x="9129464" y="4653136"/>
            <a:ext cx="458167" cy="437604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254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Documents"/>
          <p:cNvSpPr>
            <a:spLocks noEditPoints="1" noChangeArrowheads="1"/>
          </p:cNvSpPr>
          <p:nvPr/>
        </p:nvSpPr>
        <p:spPr bwMode="auto">
          <a:xfrm>
            <a:off x="4160912" y="764704"/>
            <a:ext cx="432048" cy="432048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32653" y="260648"/>
            <a:ext cx="3042338" cy="2880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Присутствует техническая возможность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89104" y="260649"/>
            <a:ext cx="2574286" cy="2880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Нет технической возможности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94471" y="1772816"/>
            <a:ext cx="1287000" cy="576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Льготная категория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01139" y="1844824"/>
            <a:ext cx="2730000" cy="972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Направление сетевой организацией в уполномоченный орган исполнительной власти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заявления и обосновывающих материалов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201139" y="3429000"/>
            <a:ext cx="2730000" cy="1872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Уполномоченный орган исполнительной власти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утверждает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плату за технологическое присоединение по индивидуальному проекту 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направляет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постановление в сетевую организацию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(30 рабочих дней со дня поступления заявления об установлении платы)</a:t>
            </a:r>
          </a:p>
        </p:txBody>
      </p:sp>
      <p:cxnSp>
        <p:nvCxnSpPr>
          <p:cNvPr id="34" name="Прямая со стрелкой 33"/>
          <p:cNvCxnSpPr>
            <a:stCxn id="169" idx="2"/>
          </p:cNvCxnSpPr>
          <p:nvPr/>
        </p:nvCxnSpPr>
        <p:spPr>
          <a:xfrm>
            <a:off x="7605078" y="1304704"/>
            <a:ext cx="217" cy="54012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18" idx="2"/>
            <a:endCxn id="26" idx="0"/>
          </p:cNvCxnSpPr>
          <p:nvPr/>
        </p:nvCxnSpPr>
        <p:spPr>
          <a:xfrm>
            <a:off x="7566139" y="2816824"/>
            <a:ext cx="0" cy="61217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2378715" y="1"/>
            <a:ext cx="5354223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ТП выполняется вне зависимости от технической возможности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6" name="Соединительная линия уступом 155"/>
          <p:cNvCxnSpPr>
            <a:stCxn id="131" idx="2"/>
            <a:endCxn id="167" idx="0"/>
          </p:cNvCxnSpPr>
          <p:nvPr/>
        </p:nvCxnSpPr>
        <p:spPr>
          <a:xfrm rot="5400000">
            <a:off x="3644717" y="-646406"/>
            <a:ext cx="456926" cy="2365295"/>
          </a:xfrm>
          <a:prstGeom prst="bent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Соединительная линия уступом 158"/>
          <p:cNvCxnSpPr>
            <a:stCxn id="131" idx="2"/>
            <a:endCxn id="169" idx="0"/>
          </p:cNvCxnSpPr>
          <p:nvPr/>
        </p:nvCxnSpPr>
        <p:spPr>
          <a:xfrm rot="16200000" flipH="1">
            <a:off x="6101989" y="-738385"/>
            <a:ext cx="456926" cy="2549251"/>
          </a:xfrm>
          <a:prstGeom prst="bent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Скругленный прямоугольник 166"/>
          <p:cNvSpPr/>
          <p:nvPr/>
        </p:nvSpPr>
        <p:spPr>
          <a:xfrm>
            <a:off x="740532" y="764704"/>
            <a:ext cx="3900000" cy="540000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Технологическое присоединение осуществляется по установленным размерам платы</a:t>
            </a:r>
            <a:endParaRPr lang="ru-RU" sz="1200" dirty="0"/>
          </a:p>
        </p:txBody>
      </p:sp>
      <p:sp>
        <p:nvSpPr>
          <p:cNvPr id="169" name="Скругленный прямоугольник 168"/>
          <p:cNvSpPr/>
          <p:nvPr/>
        </p:nvSpPr>
        <p:spPr>
          <a:xfrm>
            <a:off x="5655078" y="764704"/>
            <a:ext cx="3900000" cy="540000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Технологическое присоединение осуществляется по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индивидуальному проекту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4016896" y="1772816"/>
            <a:ext cx="1287000" cy="900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Применение стандартизированных тарифных ставок</a:t>
            </a:r>
          </a:p>
        </p:txBody>
      </p:sp>
      <p:sp>
        <p:nvSpPr>
          <p:cNvPr id="171" name="Прямоугольник 170"/>
          <p:cNvSpPr/>
          <p:nvPr/>
        </p:nvSpPr>
        <p:spPr>
          <a:xfrm>
            <a:off x="2066679" y="1772816"/>
            <a:ext cx="1287000" cy="900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Применение ставки за  единицу максимальной мощности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5421052" y="5877272"/>
            <a:ext cx="4290000" cy="792088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Сетевая организация направляет заявителю проект договора, индивидуальные технические условия и копию постановления органа исполнительной власти об установлении платы за технологическое присоединение (не позднее 3 рабочих дней со дня вступления в силу указанного решения)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286593" y="6021288"/>
            <a:ext cx="2730000" cy="764704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Сетевая организация направляет заявителю проект договора, индивидуальные технические условия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428497" y="4653136"/>
            <a:ext cx="1326000" cy="360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Плата  550 руб.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Прямоугольник 157"/>
          <p:cNvSpPr/>
          <p:nvPr/>
        </p:nvSpPr>
        <p:spPr>
          <a:xfrm>
            <a:off x="194471" y="2780928"/>
            <a:ext cx="1872000" cy="1512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Присоединение ≤15 кВт </a:t>
            </a:r>
          </a:p>
          <a:p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одному источнику  электроснабжения, уровень напряжения до 20 кВ, расстояние до объекта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≤500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 (в сельской местности) или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 (в городах и поселках городского типа) </a:t>
            </a:r>
          </a:p>
          <a:p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(раз в 3 года)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Прямоугольник 188"/>
          <p:cNvSpPr/>
          <p:nvPr/>
        </p:nvSpPr>
        <p:spPr>
          <a:xfrm>
            <a:off x="2846766" y="2996952"/>
            <a:ext cx="1833000" cy="1080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Присоединение юр.лиц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индивидуального предпринимателя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15≤150 кВт по одному источнику электроснабжения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3122856" y="4295831"/>
            <a:ext cx="1248139" cy="936104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Возможна беспроцентная рассрочка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до 3 лет (5% единовременно)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9" name="Соединительная линия уступом 228"/>
          <p:cNvCxnSpPr>
            <a:stCxn id="167" idx="2"/>
            <a:endCxn id="170" idx="0"/>
          </p:cNvCxnSpPr>
          <p:nvPr/>
        </p:nvCxnSpPr>
        <p:spPr>
          <a:xfrm rot="16200000" flipH="1">
            <a:off x="3441408" y="553828"/>
            <a:ext cx="468112" cy="19698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Соединительная линия уступом 231"/>
          <p:cNvCxnSpPr>
            <a:stCxn id="167" idx="2"/>
            <a:endCxn id="15" idx="0"/>
          </p:cNvCxnSpPr>
          <p:nvPr/>
        </p:nvCxnSpPr>
        <p:spPr>
          <a:xfrm rot="5400000">
            <a:off x="1530196" y="612480"/>
            <a:ext cx="468112" cy="185256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Прямая со стрелкой 234"/>
          <p:cNvCxnSpPr/>
          <p:nvPr/>
        </p:nvCxnSpPr>
        <p:spPr>
          <a:xfrm>
            <a:off x="2690749" y="155679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Прямая со стрелкой 326"/>
          <p:cNvCxnSpPr>
            <a:stCxn id="26" idx="2"/>
            <a:endCxn id="62" idx="0"/>
          </p:cNvCxnSpPr>
          <p:nvPr/>
        </p:nvCxnSpPr>
        <p:spPr>
          <a:xfrm flipH="1">
            <a:off x="7566052" y="5301000"/>
            <a:ext cx="87" cy="57627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Прямая со стрелкой 386"/>
          <p:cNvCxnSpPr>
            <a:stCxn id="171" idx="2"/>
            <a:endCxn id="189" idx="0"/>
          </p:cNvCxnSpPr>
          <p:nvPr/>
        </p:nvCxnSpPr>
        <p:spPr>
          <a:xfrm>
            <a:off x="2710179" y="2672816"/>
            <a:ext cx="1053087" cy="324136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Прямая со стрелкой 389"/>
          <p:cNvCxnSpPr>
            <a:stCxn id="170" idx="2"/>
            <a:endCxn id="189" idx="0"/>
          </p:cNvCxnSpPr>
          <p:nvPr/>
        </p:nvCxnSpPr>
        <p:spPr>
          <a:xfrm flipH="1">
            <a:off x="3763266" y="2672816"/>
            <a:ext cx="897130" cy="324136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Прямая со стрелкой 395"/>
          <p:cNvCxnSpPr/>
          <p:nvPr/>
        </p:nvCxnSpPr>
        <p:spPr>
          <a:xfrm>
            <a:off x="3782870" y="4077072"/>
            <a:ext cx="0" cy="216024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Соединительная линия уступом 405"/>
          <p:cNvCxnSpPr/>
          <p:nvPr/>
        </p:nvCxnSpPr>
        <p:spPr>
          <a:xfrm rot="5400000">
            <a:off x="2750755" y="3663026"/>
            <a:ext cx="3312368" cy="1404156"/>
          </a:xfrm>
          <a:prstGeom prst="bentConnector3">
            <a:avLst>
              <a:gd name="adj1" fmla="val 893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Соединительная линия уступом 417"/>
          <p:cNvCxnSpPr>
            <a:stCxn id="15" idx="1"/>
          </p:cNvCxnSpPr>
          <p:nvPr/>
        </p:nvCxnSpPr>
        <p:spPr>
          <a:xfrm rot="10800000" flipH="1" flipV="1">
            <a:off x="194471" y="2060816"/>
            <a:ext cx="1638182" cy="3960472"/>
          </a:xfrm>
          <a:prstGeom prst="bentConnector4">
            <a:avLst>
              <a:gd name="adj1" fmla="val -8398"/>
              <a:gd name="adj2" fmla="val 9179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4" name="Скругленный прямоугольник 423"/>
          <p:cNvSpPr/>
          <p:nvPr/>
        </p:nvSpPr>
        <p:spPr>
          <a:xfrm>
            <a:off x="3860879" y="5517232"/>
            <a:ext cx="1170000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дней со дня получения заявки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4" name="Скругленный прямоугольник 433"/>
          <p:cNvSpPr/>
          <p:nvPr/>
        </p:nvSpPr>
        <p:spPr>
          <a:xfrm>
            <a:off x="194471" y="5517232"/>
            <a:ext cx="1248000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 дней со дня получения заявки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7" name="Скругленный прямоугольник 456"/>
          <p:cNvSpPr/>
          <p:nvPr/>
        </p:nvSpPr>
        <p:spPr>
          <a:xfrm>
            <a:off x="8739214" y="142852"/>
            <a:ext cx="975659" cy="360040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Лист 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8" name="Прямая со стрелкой 147"/>
          <p:cNvCxnSpPr>
            <a:stCxn id="171" idx="2"/>
          </p:cNvCxnSpPr>
          <p:nvPr/>
        </p:nvCxnSpPr>
        <p:spPr>
          <a:xfrm flipH="1">
            <a:off x="2690748" y="2672816"/>
            <a:ext cx="19431" cy="33484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Скругленный прямоугольник 161"/>
          <p:cNvSpPr/>
          <p:nvPr/>
        </p:nvSpPr>
        <p:spPr>
          <a:xfrm>
            <a:off x="2144688" y="5301208"/>
            <a:ext cx="1170000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дней со дня получения заявки</a:t>
            </a:r>
            <a:endParaRPr lang="ru-RU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 стрелкой 63"/>
          <p:cNvCxnSpPr>
            <a:stCxn id="158" idx="2"/>
          </p:cNvCxnSpPr>
          <p:nvPr/>
        </p:nvCxnSpPr>
        <p:spPr>
          <a:xfrm>
            <a:off x="1130471" y="4292928"/>
            <a:ext cx="104" cy="360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818541" y="234888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4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480" y="216024"/>
            <a:ext cx="548829" cy="404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>
          <a:defRPr sz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2075</TotalTime>
  <Words>509</Words>
  <Application>Microsoft Office PowerPoint</Application>
  <PresentationFormat>Лист A4 (210x297 мм)</PresentationFormat>
  <Paragraphs>49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Схема  технологического присоединения  энергопринимающих устройств потребителей электрической энергии  (с максимальной мощностью до 150 кВт, с учетом ранее присоединенных энергопринимающих устройств)*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Технологическое присоединение- определение размера платы</dc:title>
  <dc:creator>Царегородцева</dc:creator>
  <cp:lastModifiedBy>Семенова Юлия Михайловна</cp:lastModifiedBy>
  <cp:revision>246</cp:revision>
  <dcterms:created xsi:type="dcterms:W3CDTF">2013-04-10T07:17:01Z</dcterms:created>
  <dcterms:modified xsi:type="dcterms:W3CDTF">2015-06-29T13:35:29Z</dcterms:modified>
</cp:coreProperties>
</file>